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75" r:id="rId3"/>
    <p:sldId id="277" r:id="rId4"/>
    <p:sldId id="276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6725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714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188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203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093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852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283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342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26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98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42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645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763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14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057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65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99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7VuBGDrRNPSZklzSkVzb0xCYzA/view?usp=sharing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gif"/><Relationship Id="rId5" Type="http://schemas.openxmlformats.org/officeDocument/2006/relationships/hyperlink" Target="https://pure.york.ac.uk/portal/en/publications/a-quadripolar-model-of-identity-in-adolescent-foreign-language-learners(947db024-1390-47e0-98ac-4672d914ace7).html" TargetMode="External"/><Relationship Id="rId4" Type="http://schemas.openxmlformats.org/officeDocument/2006/relationships/hyperlink" Target="https://drive.google.com/open?id=0B7VuBGDrRNPSU054WnNOeHc4TW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07/s40299-014-0179-0#/page-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7VuBGDrRNPSQ2ZBd1JQdmw3WE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hyperlink" Target="http://ejournal.upi.edu/index.php/IJAL/article/viewFile/692/50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ltandornyei.co.uk/uploads/you-dornyei-in-press-al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olderview?id=0B7VuBGDrRNPSczlBbDJMZm83ZUk&amp;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346251X0500015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7VuBGDrRNPSVEdMUXhjM0lISz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.ezproxy.york.ac.uk/science/article/pii/S0346251X060008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olderview?id=0B7VuBGDrRNPSWUhXZ2llb1JtTzA&amp;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.york.ac.uk/portal/en/publications/a-quadripolar-model-of-identity-in-adolescent-foreign-language-learners(947db024-1390-47e0-98ac-4672d914ace7)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675" y="120250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40005" y="833582"/>
            <a:ext cx="666398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How can I find out about other research projects connected to my </a:t>
            </a:r>
            <a:r>
              <a:rPr lang="en-GB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topic </a:t>
            </a:r>
            <a:r>
              <a:rPr lang="en-GB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by using IRIS</a:t>
            </a:r>
            <a:r>
              <a:rPr lang="en-GB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?</a:t>
            </a:r>
          </a:p>
          <a:p>
            <a:pPr algn="ctr"/>
            <a:r>
              <a:rPr lang="en-GB" sz="32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http://www.iris-database.org</a:t>
            </a:r>
            <a:endParaRPr lang="en-GB" sz="32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en-GB" sz="32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r"/>
            <a:r>
              <a:rPr lang="en-GB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Emma Marsden</a:t>
            </a:r>
          </a:p>
          <a:p>
            <a:pPr algn="r"/>
            <a:r>
              <a:rPr lang="en-GB" sz="2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Sophie Thompson</a:t>
            </a:r>
            <a:endParaRPr lang="en-GB" sz="2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0" y="1375972"/>
            <a:ext cx="98036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6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Title / type of instrument(s):</a:t>
            </a: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Student questionnaire (available in</a:t>
            </a:r>
            <a:r>
              <a:rPr lang="en-GB" sz="1600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600" u="sng" dirty="0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Spanish</a:t>
            </a:r>
            <a:r>
              <a:rPr lang="en-GB" sz="1600" u="sng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 </a:t>
            </a: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and </a:t>
            </a:r>
            <a:r>
              <a:rPr lang="en-GB" sz="1600" u="sng" dirty="0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4"/>
              </a:rPr>
              <a:t>English</a:t>
            </a:r>
            <a:r>
              <a:rPr lang="en-GB" sz="1600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endParaRPr sz="1600" i="1" dirty="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rtl="0">
              <a:spcBef>
                <a:spcPts val="0"/>
              </a:spcBef>
              <a:buNone/>
            </a:pPr>
            <a:r>
              <a:rPr lang="en-GB" sz="16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Aim of the study:</a:t>
            </a:r>
            <a:r>
              <a:rPr lang="en-GB" sz="1600" b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to investigate how students identity varies in the classroom and how this affects </a:t>
            </a:r>
          </a:p>
          <a:p>
            <a:pPr rtl="0">
              <a:spcBef>
                <a:spcPts val="0"/>
              </a:spcBef>
              <a:buNone/>
            </a:pP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learning and attainment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Sample size:</a:t>
            </a: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1045</a:t>
            </a: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6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Ages</a:t>
            </a:r>
            <a:r>
              <a:rPr lang="en-GB" sz="1600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14-19</a:t>
            </a: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rtl="0">
              <a:spcBef>
                <a:spcPts val="0"/>
              </a:spcBef>
              <a:buNone/>
            </a:pPr>
            <a:r>
              <a:rPr lang="en-GB" sz="16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Proficiency:</a:t>
            </a: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intermediate +</a:t>
            </a: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rtl="0">
              <a:spcBef>
                <a:spcPts val="0"/>
              </a:spcBef>
              <a:buNone/>
            </a:pPr>
            <a:r>
              <a:rPr lang="en-GB" sz="16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Design:</a:t>
            </a: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questionnaire given to students and took around 30 minutes to complete. Follow-up</a:t>
            </a:r>
          </a:p>
          <a:p>
            <a:pPr rtl="0">
              <a:spcBef>
                <a:spcPts val="0"/>
              </a:spcBef>
              <a:buNone/>
            </a:pP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interviews were carried out with volunteers</a:t>
            </a:r>
            <a:r>
              <a:rPr lang="en-GB" sz="1600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(</a:t>
            </a:r>
            <a:r>
              <a:rPr lang="en-GB" sz="1600" u="sng" dirty="0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5"/>
              </a:rPr>
              <a:t>see appendix B in the article for guide</a:t>
            </a:r>
            <a:r>
              <a:rPr lang="en-GB" sz="1600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Findings:</a:t>
            </a:r>
            <a:r>
              <a:rPr lang="en-GB" sz="1600" b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457200" lvl="0" indent="-330200" rtl="0">
              <a:spcBef>
                <a:spcPts val="0"/>
              </a:spcBef>
              <a:buClr>
                <a:srgbClr val="073763"/>
              </a:buClr>
              <a:buSzPct val="100000"/>
              <a:buFont typeface="Georgia"/>
              <a:buChar char="●"/>
            </a:pP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students appeared to have different “selves” or “fronts” at different times</a:t>
            </a:r>
          </a:p>
          <a:p>
            <a:pPr marL="457200" lvl="0" indent="-330200" rtl="0">
              <a:spcBef>
                <a:spcPts val="0"/>
              </a:spcBef>
              <a:buClr>
                <a:srgbClr val="073763"/>
              </a:buClr>
              <a:buSzPct val="100000"/>
              <a:buFont typeface="Georgia"/>
              <a:buChar char="●"/>
            </a:pP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most students believed the teacher could control their motivation</a:t>
            </a:r>
          </a:p>
          <a:p>
            <a:pPr marL="457200" lvl="0" indent="-330200" rtl="0">
              <a:spcBef>
                <a:spcPts val="0"/>
              </a:spcBef>
              <a:buClr>
                <a:srgbClr val="073763"/>
              </a:buClr>
              <a:buSzPct val="100000"/>
              <a:buFont typeface="Georgia"/>
              <a:buChar char="●"/>
            </a:pPr>
            <a:r>
              <a:rPr lang="en-GB" sz="1600" dirty="0" smtClean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boys </a:t>
            </a: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and girls differed greatly (boys had stronger “private-selves”</a:t>
            </a:r>
          </a:p>
          <a:p>
            <a:pPr marL="457200" lvl="0" indent="-330200" rtl="0">
              <a:spcBef>
                <a:spcPts val="0"/>
              </a:spcBef>
              <a:buClr>
                <a:srgbClr val="073763"/>
              </a:buClr>
              <a:buSzPct val="100000"/>
              <a:buFont typeface="Georgia"/>
              <a:buChar char="●"/>
            </a:pP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if teachers knew students better the classes would be more interesting</a:t>
            </a: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5835400" y="98825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7">
            <a:alphaModFix amt="18000"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99538" y="64086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How could you adapt this study?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9537" y="597939"/>
            <a:ext cx="8520599" cy="21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as a start of term activity to get to know your students better</a:t>
            </a:r>
          </a:p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the interview questions as a basis for a needs analysis/learner styles session in the first class - could encourage learners to come to the next class.</a:t>
            </a:r>
          </a:p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collaboratively with students to determine their different “selves” - could be a mini project</a:t>
            </a:r>
          </a:p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investigate gender differences further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99537" y="3501861"/>
            <a:ext cx="86367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wording will need adapting for adult </a:t>
            </a: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learners</a:t>
            </a:r>
          </a:p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this </a:t>
            </a: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was only carried out in Romania - gender differences might be less of an issue in other countries (worth exploring</a:t>
            </a: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marL="114300" lvl="0" rtl="0">
              <a:spcBef>
                <a:spcPts val="0"/>
              </a:spcBef>
              <a:buClr>
                <a:srgbClr val="0B5394"/>
              </a:buClr>
              <a:buSzPct val="100000"/>
            </a:pP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GB" sz="1600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the causes of students responses were not fully investigated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5835400" y="98825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 amt="18000"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9537" y="3059459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Issues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268833" y="0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GB" sz="36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3) Are </a:t>
            </a:r>
            <a:r>
              <a:rPr lang="en-GB" sz="3600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the materials I use communicative enough?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275150" y="1924025"/>
            <a:ext cx="69425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lvl="0" indent="-228600" rtl="0">
              <a:lnSpc>
                <a:spcPct val="109090"/>
              </a:lnSpc>
              <a:spcBef>
                <a:spcPts val="0"/>
              </a:spcBef>
              <a:buNone/>
            </a:pPr>
            <a:r>
              <a:rPr lang="en-GB" sz="1000">
                <a:solidFill>
                  <a:srgbClr val="151C60"/>
                </a:solidFill>
                <a:highlight>
                  <a:srgbClr val="FFFFFF"/>
                </a:highlight>
              </a:rPr>
              <a:t>·</a:t>
            </a:r>
            <a:r>
              <a:rPr lang="en-GB" sz="700">
                <a:solidFill>
                  <a:srgbClr val="151C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GB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Barrot, J. (2012). </a:t>
            </a:r>
            <a:r>
              <a:rPr lang="en-GB" i="1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Towards the development and validation of a sociocognitive-transformative materials design model for ESL learners</a:t>
            </a:r>
            <a:r>
              <a:rPr lang="en-GB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. 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1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1650" b="1">
              <a:solidFill>
                <a:srgbClr val="2E2E2E"/>
              </a:solidFill>
              <a:highlight>
                <a:srgbClr val="FFFFFF"/>
              </a:highlight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58550" y="1141200"/>
            <a:ext cx="98036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Title / type of instrument(s):</a:t>
            </a:r>
            <a:r>
              <a:rPr lang="en-GB" sz="1800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800" u="sng" dirty="0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rating scale for materials assessment 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Aim of the study: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to create a model to help teachers assess the materials they use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Sample size:</a:t>
            </a:r>
            <a:r>
              <a:rPr lang="en-GB" sz="1800" b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10 experienced teachers - experience ranged from 15-45 years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Design:</a:t>
            </a:r>
            <a:r>
              <a:rPr lang="en-GB" sz="1800" b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model was used to test materials designed to include cognitive, social, cultural,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and transformative components of learning</a:t>
            </a:r>
            <a:r>
              <a:rPr lang="en-GB" sz="1800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800" dirty="0">
                <a:solidFill>
                  <a:schemeClr val="accent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</a:t>
            </a:r>
            <a:r>
              <a:rPr lang="en-GB" sz="1800" u="sng" dirty="0">
                <a:solidFill>
                  <a:schemeClr val="accent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4"/>
              </a:rPr>
              <a:t>see for further information</a:t>
            </a:r>
            <a:r>
              <a:rPr lang="en-GB" sz="1800" dirty="0">
                <a:solidFill>
                  <a:schemeClr val="accent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).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Findings: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material appeared to be successfully evaluated using the scale and was rated as including the target components (above). </a:t>
            </a: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5">
            <a:alphaModFix amt="27000"/>
          </a:blip>
          <a:stretch>
            <a:fillRect/>
          </a:stretch>
        </p:blipFill>
        <p:spPr>
          <a:xfrm>
            <a:off x="5835400" y="98825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 amt="18000"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32606" y="988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How could you adapt this study?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32606" y="662076"/>
            <a:ext cx="8520599" cy="21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the rating scale to evaluate your materials/your school’s materials</a:t>
            </a:r>
          </a:p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the items on the scale to give you ideas when developing materials e.g. create “material (which) reflects social interaction and collaboration for language learning”.</a:t>
            </a:r>
          </a:p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items from the scale as a focus for materials development sessions as part of CPD e.g. material promoting authentic language experience among learners.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32606" y="3383827"/>
            <a:ext cx="86367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very </a:t>
            </a: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complex set of criteria - will need to be broken down for most of the above </a:t>
            </a: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uses</a:t>
            </a:r>
          </a:p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not all criteria will be appropriate for your needs (be selective</a:t>
            </a: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probably most useful as a guide rather than as a exhaustive set of criteria that must be met for all material 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600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5835400" y="98825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 amt="18000"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32606" y="2938610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Issues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268833" y="0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GB" sz="36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4) Why </a:t>
            </a:r>
            <a:r>
              <a:rPr lang="en-GB" sz="3600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are my learners studying English?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What motivates them?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1168000" y="1977600"/>
            <a:ext cx="69425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lvl="0" indent="-228600" rtl="0">
              <a:lnSpc>
                <a:spcPct val="109090"/>
              </a:lnSpc>
              <a:spcBef>
                <a:spcPts val="0"/>
              </a:spcBef>
              <a:buNone/>
            </a:pPr>
            <a:r>
              <a:rPr lang="en-GB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·       </a:t>
            </a:r>
            <a:r>
              <a:rPr lang="en-GB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 You, C., &amp; Dörnyei, Z. (in press). Language learning motivation in China: Results of a large-scale stratified survey. </a:t>
            </a:r>
            <a:r>
              <a:rPr lang="en-GB" i="1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Applied Linguistics</a:t>
            </a:r>
            <a:r>
              <a:rPr lang="en-GB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.</a:t>
            </a:r>
          </a:p>
          <a:p>
            <a:pPr lvl="0" indent="-228600" rtl="0">
              <a:lnSpc>
                <a:spcPct val="10909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1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1650" b="1">
              <a:solidFill>
                <a:srgbClr val="2E2E2E"/>
              </a:solidFill>
              <a:highlight>
                <a:srgbClr val="FFFFFF"/>
              </a:highlight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0" y="1061211"/>
            <a:ext cx="98036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Title / type of instrument(s):</a:t>
            </a:r>
            <a:r>
              <a:rPr lang="en-GB" sz="1800" b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800" u="sng" dirty="0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motivation questionnaire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Aim of the study: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to determine what motivates L2 learners of English (in China)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Sample size: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10,413 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Age:</a:t>
            </a:r>
            <a:r>
              <a:rPr lang="en-GB" sz="1800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16 -19 (average age range)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Proficiency:</a:t>
            </a:r>
            <a:r>
              <a:rPr lang="en-GB" sz="1800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various levels: upper-intermediate +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Design: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questionnaires sent to learners and completed individually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Findings:</a:t>
            </a:r>
            <a:r>
              <a:rPr lang="en-GB" sz="1800" b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457200" lvl="0" indent="-342900" rtl="0">
              <a:spcBef>
                <a:spcPts val="0"/>
              </a:spcBef>
              <a:buClr>
                <a:srgbClr val="073763"/>
              </a:buClr>
              <a:buSzPct val="100000"/>
              <a:buFont typeface="Georgia"/>
              <a:buChar char="●"/>
            </a:pP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leaners were motivated by both the positive image learning English appears to have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and by the drive to do well outside </a:t>
            </a:r>
            <a:r>
              <a:rPr lang="en-GB" sz="1800" dirty="0" smtClean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school, e.g. in 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work or university.</a:t>
            </a:r>
          </a:p>
          <a:p>
            <a:pPr marL="457200" lvl="0" indent="-342900" rtl="0">
              <a:spcBef>
                <a:spcPts val="0"/>
              </a:spcBef>
              <a:buClr>
                <a:srgbClr val="073763"/>
              </a:buClr>
              <a:buSzPct val="100000"/>
              <a:buFont typeface="Georgia"/>
              <a:buChar char="●"/>
            </a:pP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results were in-line with findings from other countries and cultures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 amt="27000"/>
          </a:blip>
          <a:stretch>
            <a:fillRect/>
          </a:stretch>
        </p:blipFill>
        <p:spPr>
          <a:xfrm>
            <a:off x="5835400" y="98825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5">
            <a:alphaModFix amt="18000"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99537" y="10217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How could you adapt this study?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-99266" y="576469"/>
            <a:ext cx="8520599" cy="185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as a needs analysis for your learners at the start of term - this could be repeated at different points to see if motivation changes</a:t>
            </a:r>
          </a:p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as the basis for assessing motivation and then apply to setting goals for the learners to use throughout the year</a:t>
            </a:r>
          </a:p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carry out on a wider scale to assess learners in your country 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0" y="3063046"/>
            <a:ext cx="86367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original was a huge study carried out only in China - would your country see different </a:t>
            </a: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results</a:t>
            </a:r>
          </a:p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the study only looked at teens and young adults - what about older learners</a:t>
            </a: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?</a:t>
            </a:r>
          </a:p>
          <a:p>
            <a:pPr marL="114300" lvl="0" rtl="0">
              <a:spcBef>
                <a:spcPts val="0"/>
              </a:spcBef>
              <a:buClr>
                <a:srgbClr val="0B5394"/>
              </a:buClr>
              <a:buSzPct val="100000"/>
            </a:pPr>
            <a:endParaRPr lang="en-GB" sz="1600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implications for teachers are not discussed much in the original -  a smaller study with a focus on using the motivational knowledge gained in class planning would be beneficial 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5835400" y="98825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 amt="18000"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71456" y="2579138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Issues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ctrTitle"/>
          </p:nvPr>
        </p:nvSpPr>
        <p:spPr>
          <a:xfrm>
            <a:off x="268833" y="0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GB" sz="36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5) What </a:t>
            </a:r>
            <a:r>
              <a:rPr lang="en-GB" sz="3600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kind of feedback should I give during tasks?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168000" y="1977600"/>
            <a:ext cx="69425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 sz="9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lvl="0" indent="-228600" rtl="0">
              <a:lnSpc>
                <a:spcPct val="109090"/>
              </a:lnSpc>
              <a:spcBef>
                <a:spcPts val="0"/>
              </a:spcBef>
              <a:buNone/>
            </a:pPr>
            <a:r>
              <a:rPr lang="en-GB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·        </a:t>
            </a:r>
            <a:r>
              <a:rPr lang="en-GB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 Mackey, A., &amp; Silver, R. E. (2005). Interactional tasks and English L2 learning by immigrant children in Singapore. </a:t>
            </a:r>
            <a:r>
              <a:rPr lang="en-GB" i="1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System</a:t>
            </a:r>
            <a:r>
              <a:rPr lang="en-GB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, </a:t>
            </a:r>
            <a:r>
              <a:rPr lang="en-GB" i="1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33 </a:t>
            </a:r>
            <a:r>
              <a:rPr lang="en-GB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(2)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endParaRPr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1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1650" b="1">
              <a:solidFill>
                <a:srgbClr val="2E2E2E"/>
              </a:solidFill>
              <a:highlight>
                <a:srgbClr val="FFFFFF"/>
              </a:highlight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0" y="1441250"/>
            <a:ext cx="98036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Title / type of instrument(s):</a:t>
            </a:r>
            <a:r>
              <a:rPr lang="en-GB" sz="1800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800" u="sng" dirty="0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communicative activity and feedback plan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Aim of the study: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to find out if feedback during a tasks improves use of target language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Sample size: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26 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Age:</a:t>
            </a:r>
            <a:r>
              <a:rPr lang="en-GB" sz="1800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6-9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Proficiency: 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pre-intermediate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Design: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Various tasks focusing on question forms were given (one example above)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one group of children received on-going feedback and help during the tasks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whereas another group did not.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Findings:</a:t>
            </a:r>
            <a:r>
              <a:rPr lang="en-GB" sz="1800" b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8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those who received feedback during the tasks improved production of correct question forms over the period of practice.</a:t>
            </a: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2" name="Shape 162"/>
          <p:cNvPicPr preferRelativeResize="0"/>
          <p:nvPr/>
        </p:nvPicPr>
        <p:blipFill>
          <a:blip r:embed="rId4">
            <a:alphaModFix amt="27000"/>
          </a:blip>
          <a:stretch>
            <a:fillRect/>
          </a:stretch>
        </p:blipFill>
        <p:spPr>
          <a:xfrm>
            <a:off x="5835400" y="98825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5">
            <a:alphaModFix amt="18000"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45026"/>
            <a:ext cx="8520599" cy="420930"/>
          </a:xfrm>
        </p:spPr>
        <p:txBody>
          <a:bodyPr/>
          <a:lstStyle/>
          <a:p>
            <a:r>
              <a:rPr lang="en-GB" dirty="0" smtClean="0"/>
              <a:t>What is IRIS?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645" y="932567"/>
            <a:ext cx="8520599" cy="40330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Repository of materials used to collect data for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Free, open-access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Second language learning and teaching</a:t>
            </a:r>
          </a:p>
          <a:p>
            <a:pPr marL="285750" lvl="5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Huge range of methods, approaches, research topics,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materials have been used for peer-reviewed published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1700 files -&gt; 700 instruments for collecting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9,500 downloads.  1/5 from teachers and teacher educators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Sustainable – long term funding</a:t>
            </a:r>
            <a:endParaRPr lang="en-GB" dirty="0"/>
          </a:p>
        </p:txBody>
      </p:sp>
      <p:pic>
        <p:nvPicPr>
          <p:cNvPr id="4" name="Shape 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56675" y="120250"/>
            <a:ext cx="3114775" cy="46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9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23681" y="131236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How could you adapt this study?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0" y="624597"/>
            <a:ext cx="8520599" cy="21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the feedback plan to vary the type of teacher interaction in classes</a:t>
            </a:r>
          </a:p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as the basis for observation of teachers to improve interactional feedback in class</a:t>
            </a:r>
          </a:p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adapt and use with other communicative tasks at other levels e.g. Cambridge certs. picture tasks and decision making tasks 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23681" y="3142479"/>
            <a:ext cx="8636700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only </a:t>
            </a: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done with small children  - how would it work with adults or more advanced </a:t>
            </a: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learners</a:t>
            </a:r>
          </a:p>
          <a:p>
            <a:pPr marL="114300" lvl="0" rtl="0">
              <a:spcBef>
                <a:spcPts val="0"/>
              </a:spcBef>
              <a:buClr>
                <a:srgbClr val="0B5394"/>
              </a:buClr>
              <a:buSzPct val="100000"/>
            </a:pPr>
            <a:endParaRPr lang="en-GB" sz="1600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will work better with a range of communicative tasks - the one given is only an example e.g. meet-your-partner, picture ordering, story-board, information </a:t>
            </a: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gap</a:t>
            </a:r>
          </a:p>
          <a:p>
            <a:pPr marL="114300" lvl="0" rtl="0">
              <a:spcBef>
                <a:spcPts val="0"/>
              </a:spcBef>
              <a:buClr>
                <a:srgbClr val="0B5394"/>
              </a:buClr>
              <a:buSzPct val="100000"/>
            </a:pPr>
            <a:endParaRPr lang="en-GB" sz="1600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type of feedback given will vary across different levels 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600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5835400" y="98825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 amt="18000"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12553" y="2501123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Issues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56675" y="120250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4661" y="60049"/>
            <a:ext cx="2300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Summary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4385" y="755147"/>
            <a:ext cx="88152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Today we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Presented some ideas for how to carry out research in your classrooms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Made some suggestions for how past materials can be adapted for small-scale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Provided some instruments that can be used or built on for CPD or for action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Demonstrated how IRIS is a great resource for teachers to access for ideas and ready-made instruments for use in research or CPD.</a:t>
            </a:r>
            <a:endParaRPr lang="en-GB" sz="1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4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56675" y="120250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95310" y="882861"/>
            <a:ext cx="79575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The next stage is over to you!!</a:t>
            </a:r>
          </a:p>
          <a:p>
            <a:pPr algn="ctr"/>
            <a:endParaRPr lang="en-GB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GB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Please feel free to use the materials provided today or get on IRIS and start looking for other research ideas from the hundreds you can find there.</a:t>
            </a:r>
          </a:p>
          <a:p>
            <a:pPr algn="ctr"/>
            <a:endParaRPr lang="en-GB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GB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Thank you for taking the time to learn more about IRIS today. </a:t>
            </a:r>
            <a:endParaRPr lang="en-GB" sz="2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0" y="429950"/>
            <a:ext cx="8187211" cy="431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7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000" cy="510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9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56675" y="120250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5020" y="584625"/>
            <a:ext cx="92409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This webinar will outline areas of possible action research for the EFL classroom.</a:t>
            </a:r>
          </a:p>
          <a:p>
            <a:endParaRPr lang="en-GB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GB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The research suggested will help you to answer some common questions that as teachers we have all asked.</a:t>
            </a:r>
          </a:p>
          <a:p>
            <a:endParaRPr lang="en-GB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GB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The areas covered will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Student silence in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Learner needs and 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Materials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Classroom feedback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GB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Five previous pieces of research, all accessible on IRIS will be outlined and some suggestions of how you might use the research in your own classes will be given.</a:t>
            </a:r>
          </a:p>
        </p:txBody>
      </p:sp>
    </p:spTree>
    <p:extLst>
      <p:ext uri="{BB962C8B-B14F-4D97-AF65-F5344CB8AC3E}">
        <p14:creationId xmlns:p14="http://schemas.microsoft.com/office/powerpoint/2010/main" val="36009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268833" y="0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GB" sz="36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1) Why </a:t>
            </a:r>
            <a:r>
              <a:rPr lang="en-GB" sz="3600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are my students sometimes unwilling to communicate in class?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1275150" y="1924025"/>
            <a:ext cx="69425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GB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Cao, Y. &amp; Philp, J. (2006). Interactional context and willingness to communicate: A comparison of behaviour in whole class, group and dyadic interaction. </a:t>
            </a:r>
            <a:r>
              <a:rPr lang="en-GB" i="1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System</a:t>
            </a:r>
            <a:r>
              <a:rPr lang="en-GB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,</a:t>
            </a:r>
            <a:r>
              <a:rPr lang="en-GB" i="1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34</a:t>
            </a:r>
            <a:r>
              <a:rPr lang="en-GB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(4), 480-493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1650" b="1">
              <a:solidFill>
                <a:srgbClr val="2E2E2E"/>
              </a:solidFill>
              <a:highlight>
                <a:srgbClr val="FFFFFF"/>
              </a:highlight>
            </a:endParaRPr>
          </a:p>
        </p:txBody>
      </p:sp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8225" y="130975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1145500" y="738325"/>
            <a:ext cx="6172199" cy="7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65" name="Shape 65"/>
          <p:cNvSpPr txBox="1"/>
          <p:nvPr/>
        </p:nvSpPr>
        <p:spPr>
          <a:xfrm>
            <a:off x="64300" y="0"/>
            <a:ext cx="8871299" cy="480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endParaRPr sz="1600" i="1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6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Title / type of instrument(s):</a:t>
            </a:r>
            <a:r>
              <a:rPr lang="en-GB" sz="1600" dirty="0">
                <a:solidFill>
                  <a:schemeClr val="accent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600" u="sng" dirty="0">
                <a:solidFill>
                  <a:schemeClr val="accent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Interview/self-report questions and observation schedule</a:t>
            </a:r>
          </a:p>
          <a:p>
            <a:pPr lvl="0" rtl="0">
              <a:spcBef>
                <a:spcPts val="0"/>
              </a:spcBef>
              <a:buNone/>
            </a:pPr>
            <a:endParaRPr sz="1600" i="1" dirty="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6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Aim of the study:</a:t>
            </a:r>
            <a:r>
              <a:rPr lang="en-GB" sz="1600" b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to investigate students’ feelings about their willingness to communicate and determine which classroom activities promote student interaction.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Sample size:</a:t>
            </a: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10 </a:t>
            </a: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6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Ages:</a:t>
            </a:r>
            <a:r>
              <a:rPr lang="en-GB" sz="1600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20-50 </a:t>
            </a: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6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Proficiency:</a:t>
            </a: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intermediate</a:t>
            </a: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6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Design:</a:t>
            </a:r>
            <a:r>
              <a:rPr lang="en-GB" sz="1600" b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Willingness to communicate questionnaire on day one of the course, 2/week observations over 4 weeks, interview in the final week.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-GB" sz="1600" b="1" i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Findings:</a:t>
            </a:r>
            <a:r>
              <a:rPr lang="en-GB" sz="1600" b="1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457200" lvl="0" indent="-330200" rtl="0">
              <a:spcBef>
                <a:spcPts val="0"/>
              </a:spcBef>
              <a:buClr>
                <a:srgbClr val="073763"/>
              </a:buClr>
              <a:buSzPct val="100000"/>
              <a:buFont typeface="Georgia"/>
              <a:buChar char="●"/>
            </a:pP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learners behaved differently in different contexts</a:t>
            </a:r>
          </a:p>
          <a:p>
            <a:pPr marL="457200" lvl="0" indent="-330200" rtl="0">
              <a:spcBef>
                <a:spcPts val="0"/>
              </a:spcBef>
              <a:buClr>
                <a:srgbClr val="073763"/>
              </a:buClr>
              <a:buSzPct val="100000"/>
              <a:buFont typeface="Georgia"/>
              <a:buChar char="●"/>
            </a:pP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learners preferences varied across individuals</a:t>
            </a:r>
          </a:p>
          <a:p>
            <a:pPr marL="457200" lvl="0" indent="-330200" rtl="0">
              <a:spcBef>
                <a:spcPts val="0"/>
              </a:spcBef>
              <a:buClr>
                <a:srgbClr val="073763"/>
              </a:buClr>
              <a:buSzPct val="100000"/>
              <a:buFont typeface="Georgia"/>
              <a:buChar char="●"/>
            </a:pPr>
            <a:r>
              <a:rPr lang="en-GB" sz="1600" dirty="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teachers should make use of varied interaction patterns in classes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4">
            <a:alphaModFix amt="27000"/>
          </a:blip>
          <a:stretch>
            <a:fillRect/>
          </a:stretch>
        </p:blipFill>
        <p:spPr>
          <a:xfrm>
            <a:off x="5928125" y="109550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5">
            <a:alphaModFix amt="18000"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78270" y="47376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How could you adapt this study?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0" y="480354"/>
            <a:ext cx="8520599" cy="260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the questionnaires to regularly allow learners to assess their WTC and adapt classroom interaction accordingly (in particular the questions assessing classroom activities)</a:t>
            </a:r>
          </a:p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the observation schedule to carry out CPD and to raise awareness of the value of different interaction types</a:t>
            </a:r>
          </a:p>
          <a:p>
            <a:pPr marL="514350" lvl="0" indent="-285750" rtl="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run a full replica study using a bigger sample/different learners</a:t>
            </a:r>
          </a:p>
          <a:p>
            <a:pPr marL="514350" lvl="0" indent="-285750">
              <a:spcBef>
                <a:spcPts val="0"/>
              </a:spcBef>
              <a:buClr>
                <a:srgbClr val="0B5394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use as a needs analysis for new students to determine their communication preferences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66069" y="3570653"/>
            <a:ext cx="8714970" cy="18485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WTC questionnaire will need adapting to match your learners experience</a:t>
            </a:r>
          </a:p>
          <a:p>
            <a:pPr marL="114300" lvl="0" rtl="0">
              <a:spcBef>
                <a:spcPts val="0"/>
              </a:spcBef>
              <a:buClr>
                <a:srgbClr val="0B5394"/>
              </a:buClr>
              <a:buSzPct val="100000"/>
            </a:pPr>
            <a:endParaRPr lang="en-GB" sz="1600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you </a:t>
            </a: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could do this in the learners’ L1 with lower </a:t>
            </a: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levels</a:t>
            </a:r>
          </a:p>
          <a:p>
            <a:pPr marL="114300" lvl="0" rtl="0">
              <a:spcBef>
                <a:spcPts val="0"/>
              </a:spcBef>
              <a:buClr>
                <a:srgbClr val="0B5394"/>
              </a:buClr>
              <a:buSzPct val="100000"/>
            </a:pPr>
            <a:endParaRPr lang="en-GB" sz="1600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00050" lvl="0" indent="-285750" rtl="0">
              <a:spcBef>
                <a:spcPts val="0"/>
              </a:spcBef>
              <a:buClr>
                <a:srgbClr val="0B5394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8 observations is quite time-consuming so the observation scheme could be adapted to be a self-report scheme to raise </a:t>
            </a:r>
            <a:r>
              <a:rPr lang="en-GB" sz="1600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teachers’ </a:t>
            </a:r>
            <a:r>
              <a:rPr lang="en-GB" sz="1600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awareness</a:t>
            </a:r>
          </a:p>
          <a:p>
            <a:pPr>
              <a:spcBef>
                <a:spcPts val="0"/>
              </a:spcBef>
            </a:pPr>
            <a:endParaRPr sz="2400" dirty="0"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5906700" y="155700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 amt="18000"/>
          </a:blip>
          <a:stretch>
            <a:fillRect/>
          </a:stretch>
        </p:blipFill>
        <p:spPr>
          <a:xfrm>
            <a:off x="0" y="4221860"/>
            <a:ext cx="9143999" cy="9216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8270" y="3187153"/>
            <a:ext cx="212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Issues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268833" y="0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GB" sz="3600" dirty="0" smtClean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2) How </a:t>
            </a:r>
            <a:r>
              <a:rPr lang="en-GB" sz="3600" dirty="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do my learners feel about learning English?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275150" y="1924025"/>
            <a:ext cx="69425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GB" u="sng">
                <a:solidFill>
                  <a:schemeClr val="hlink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3"/>
              </a:rPr>
              <a:t>Taylor, F. (2010) A quadripolar model of identity in adolescent foreign language learners.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1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lnSpc>
                <a:spcPct val="14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sz="1650" b="1">
              <a:solidFill>
                <a:srgbClr val="2E2E2E"/>
              </a:solidFill>
              <a:highlight>
                <a:srgbClr val="FFFFFF"/>
              </a:highlight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0975" y="173825"/>
            <a:ext cx="3114775" cy="46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221860"/>
            <a:ext cx="9143999" cy="92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1590</Words>
  <Application>Microsoft Office PowerPoint</Application>
  <PresentationFormat>On-screen Show (16:9)</PresentationFormat>
  <Paragraphs>199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simple-light-2</vt:lpstr>
      <vt:lpstr>PowerPoint Presentation</vt:lpstr>
      <vt:lpstr>What is IRIS? </vt:lpstr>
      <vt:lpstr>PowerPoint Presentation</vt:lpstr>
      <vt:lpstr>PowerPoint Presentation</vt:lpstr>
      <vt:lpstr>PowerPoint Presentation</vt:lpstr>
      <vt:lpstr>1) Why are my students sometimes unwilling to communicate in class?</vt:lpstr>
      <vt:lpstr>PowerPoint Presentation</vt:lpstr>
      <vt:lpstr>How could you adapt this study?</vt:lpstr>
      <vt:lpstr>2) How do my learners feel about learning English?</vt:lpstr>
      <vt:lpstr>PowerPoint Presentation</vt:lpstr>
      <vt:lpstr>How could you adapt this study?</vt:lpstr>
      <vt:lpstr>3) Are the materials I use communicative enough?</vt:lpstr>
      <vt:lpstr>PowerPoint Presentation</vt:lpstr>
      <vt:lpstr>How could you adapt this study?</vt:lpstr>
      <vt:lpstr>4) Why are my learners studying English? What motivates them?</vt:lpstr>
      <vt:lpstr>PowerPoint Presentation</vt:lpstr>
      <vt:lpstr>How could you adapt this study?</vt:lpstr>
      <vt:lpstr>5) What kind of feedback should I give during tasks?</vt:lpstr>
      <vt:lpstr>PowerPoint Presentation</vt:lpstr>
      <vt:lpstr>How could you adapt this study?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thompson</dc:creator>
  <cp:lastModifiedBy>Emma Marsden</cp:lastModifiedBy>
  <cp:revision>12</cp:revision>
  <dcterms:modified xsi:type="dcterms:W3CDTF">2015-11-17T13:43:01Z</dcterms:modified>
</cp:coreProperties>
</file>